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60" r:id="rId1"/>
    <p:sldMasterId id="2147483648" r:id="rId2"/>
    <p:sldMasterId id="2147483666" r:id="rId3"/>
  </p:sldMasterIdLst>
  <p:notesMasterIdLst>
    <p:notesMasterId r:id="rId9"/>
  </p:notesMasterIdLst>
  <p:handoutMasterIdLst>
    <p:handoutMasterId r:id="rId10"/>
  </p:handoutMasterIdLst>
  <p:sldIdLst>
    <p:sldId id="290" r:id="rId4"/>
    <p:sldId id="287" r:id="rId5"/>
    <p:sldId id="291" r:id="rId6"/>
    <p:sldId id="289" r:id="rId7"/>
    <p:sldId id="288" r:id="rId8"/>
  </p:sldIdLst>
  <p:sldSz cx="9144000" cy="5143500" type="screen16x9"/>
  <p:notesSz cx="6858000" cy="9144000"/>
  <p:embeddedFontLst>
    <p:embeddedFont>
      <p:font typeface="Roboto Condensed" panose="02000000000000000000" pitchFamily="2" charset="0"/>
      <p:regular r:id="rId11"/>
      <p:bold r:id="rId12"/>
      <p:italic r:id="rId13"/>
      <p:boldItalic r:id="rId14"/>
    </p:embeddedFont>
    <p:embeddedFont>
      <p:font typeface="Roboto Serif" panose="020B0604020202020204" charset="0"/>
      <p:regular r:id="rId15"/>
      <p:bold r:id="rId16"/>
      <p:italic r:id="rId17"/>
      <p:boldItalic r:id="rId18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Bukatz" initials="SB" lastIdx="6" clrIdx="0">
    <p:extLst>
      <p:ext uri="{19B8F6BF-5375-455C-9EA6-DF929625EA0E}">
        <p15:presenceInfo xmlns:p15="http://schemas.microsoft.com/office/powerpoint/2012/main" userId="S-1-5-21-866499592-3592028529-3545064460-94181" providerId="AD"/>
      </p:ext>
    </p:extLst>
  </p:cmAuthor>
  <p:cmAuthor id="2" name="Susanne Bukatz" initials="SB [2]" lastIdx="15" clrIdx="1">
    <p:extLst>
      <p:ext uri="{19B8F6BF-5375-455C-9EA6-DF929625EA0E}">
        <p15:presenceInfo xmlns:p15="http://schemas.microsoft.com/office/powerpoint/2012/main" userId="Susanne Bukat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64"/>
    <a:srgbClr val="8A1878"/>
    <a:srgbClr val="FFFFFF"/>
    <a:srgbClr val="002F5D"/>
    <a:srgbClr val="BD9F21"/>
    <a:srgbClr val="FFBE64"/>
    <a:srgbClr val="F0AA46"/>
    <a:srgbClr val="F0A050"/>
    <a:srgbClr val="FFB464"/>
    <a:srgbClr val="FAB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14" autoAdjust="0"/>
    <p:restoredTop sz="91484" autoAdjust="0"/>
  </p:normalViewPr>
  <p:slideViewPr>
    <p:cSldViewPr snapToGrid="0" snapToObjects="1">
      <p:cViewPr varScale="1">
        <p:scale>
          <a:sx n="135" d="100"/>
          <a:sy n="135" d="100"/>
        </p:scale>
        <p:origin x="237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96" d="100"/>
          <a:sy n="96" d="100"/>
        </p:scale>
        <p:origin x="2706" y="102"/>
      </p:cViewPr>
      <p:guideLst>
        <p:guide orient="horz" pos="2880"/>
        <p:guide pos="2160"/>
      </p:guideLst>
    </p:cSldViewPr>
  </p:notesViewPr>
  <p:gridSpacing cx="97200" cy="9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5" Type="http://schemas.openxmlformats.org/officeDocument/2006/relationships/slide" Target="slides/slide2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42F8-4030-468B-846F-DE3B6AB6CE0D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AA542-7317-4AC6-A4A4-9C0CA74357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496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B2040-EA4D-4002-BC41-13AC0377AF84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ADD7A-5464-40FD-B5CC-4CA36D7CC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30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191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3542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25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068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Projekt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37D85B5-8F26-48F9-9A40-02AA946E00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313" y="3429237"/>
            <a:ext cx="8207374" cy="350838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800" spc="0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Prof. Dr. Mustermann oder Projekttitel</a:t>
            </a:r>
            <a:endParaRPr lang="de-DE" sz="1800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81B82292-8AF2-4EE1-90BD-12581586030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68313" y="3962400"/>
            <a:ext cx="8207375" cy="447675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3200" b="0">
                <a:latin typeface="+mj-lt"/>
              </a:defRPr>
            </a:lvl1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7121927E-5D27-4DA4-91BE-50EAE7ABB6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4410312"/>
            <a:ext cx="8207374" cy="35083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2200" i="0" spc="0" baseline="0"/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2776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und Text |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999580" y="4710243"/>
            <a:ext cx="5234783" cy="164805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Titel der Veranstaltung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8234363" y="4884574"/>
            <a:ext cx="453230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endParaRPr lang="de-DE" dirty="0">
              <a:solidFill>
                <a:srgbClr val="002F5D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8" name="Rechteck 7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sp>
        <p:nvSpPr>
          <p:cNvPr id="7" name="Textplatzhalter 24">
            <a:extLst>
              <a:ext uri="{FF2B5EF4-FFF2-40B4-BE49-F238E27FC236}">
                <a16:creationId xmlns:a16="http://schemas.microsoft.com/office/drawing/2014/main" id="{7F43C94D-9979-47C0-B4BE-2FC43A65CA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579" y="4888263"/>
            <a:ext cx="5234783" cy="164805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i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Prof. Dr. Mustermann | Datum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0F45C553-1950-485B-A6E2-DF7EBF7E046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2438" y="447675"/>
            <a:ext cx="8239125" cy="571504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dirty="0"/>
              <a:t>Text durch Klicken bearbeiten</a:t>
            </a: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B87AC671-D060-4A57-A554-255C900A9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2438" y="1095376"/>
            <a:ext cx="8239125" cy="2952750"/>
          </a:xfrm>
        </p:spPr>
        <p:txBody>
          <a:bodyPr/>
          <a:lstStyle>
            <a:lvl1pPr eaLnBrk="1" latinLnBrk="0" hangingPunct="1">
              <a:defRPr sz="2200"/>
            </a:lvl1pPr>
            <a:lvl2pPr marL="432000" indent="-216000" eaLnBrk="1" latinLnBrk="0" hangingPunct="1">
              <a:buFont typeface="Arial" pitchFamily="34" charset="0"/>
              <a:buChar char="•"/>
              <a:defRPr sz="2000"/>
            </a:lvl2pPr>
            <a:lvl3pPr marL="684000" indent="-216000" eaLnBrk="1" latinLnBrk="0" hangingPunct="1">
              <a:buFont typeface="Arial" pitchFamily="34" charset="0"/>
              <a:buChar char="•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</p:txBody>
      </p:sp>
      <p:cxnSp>
        <p:nvCxnSpPr>
          <p:cNvPr id="13" name="Gerade Verbindung 9">
            <a:extLst>
              <a:ext uri="{FF2B5EF4-FFF2-40B4-BE49-F238E27FC236}">
                <a16:creationId xmlns:a16="http://schemas.microsoft.com/office/drawing/2014/main" id="{777BF0FE-2C6F-41A8-AB53-05C956AC5A2D}"/>
              </a:ext>
            </a:extLst>
          </p:cNvPr>
          <p:cNvCxnSpPr/>
          <p:nvPr userDrawn="1"/>
        </p:nvCxnSpPr>
        <p:spPr>
          <a:xfrm>
            <a:off x="449704" y="339502"/>
            <a:ext cx="45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441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3" orient="horz" pos="282">
          <p15:clr>
            <a:srgbClr val="FBAE40"/>
          </p15:clr>
        </p15:guide>
        <p15:guide id="24" orient="horz" pos="3150">
          <p15:clr>
            <a:srgbClr val="FBAE40"/>
          </p15:clr>
        </p15:guide>
        <p15:guide id="25" orient="horz" pos="690">
          <p15:clr>
            <a:srgbClr val="FBAE40"/>
          </p15:clr>
        </p15:guide>
        <p15:guide id="26" orient="horz" pos="894">
          <p15:clr>
            <a:srgbClr val="FBAE40"/>
          </p15:clr>
        </p15:guide>
        <p15:guide id="27" orient="horz" pos="255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|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999580" y="4710243"/>
            <a:ext cx="5234783" cy="164805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Titel der Veranstaltung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8234363" y="4884574"/>
            <a:ext cx="453230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endParaRPr lang="de-DE" dirty="0">
              <a:solidFill>
                <a:srgbClr val="002F5D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8" name="Rechteck 7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sp>
        <p:nvSpPr>
          <p:cNvPr id="7" name="Textplatzhalter 24">
            <a:extLst>
              <a:ext uri="{FF2B5EF4-FFF2-40B4-BE49-F238E27FC236}">
                <a16:creationId xmlns:a16="http://schemas.microsoft.com/office/drawing/2014/main" id="{7F43C94D-9979-47C0-B4BE-2FC43A65CA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579" y="4888263"/>
            <a:ext cx="5234783" cy="164805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i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Prof. Dr. Mustermann | Datum</a:t>
            </a: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B87AC671-D060-4A57-A554-255C900A9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2438" y="447675"/>
            <a:ext cx="8239125" cy="3600451"/>
          </a:xfrm>
        </p:spPr>
        <p:txBody>
          <a:bodyPr/>
          <a:lstStyle>
            <a:lvl1pPr eaLnBrk="1" latinLnBrk="0" hangingPunct="1">
              <a:defRPr sz="2200"/>
            </a:lvl1pPr>
            <a:lvl2pPr marL="432000" indent="-216000" eaLnBrk="1" latinLnBrk="0" hangingPunct="1">
              <a:buFont typeface="Arial" pitchFamily="34" charset="0"/>
              <a:buChar char="•"/>
              <a:defRPr sz="2000"/>
            </a:lvl2pPr>
            <a:lvl3pPr marL="684000" indent="-216000" eaLnBrk="1" latinLnBrk="0" hangingPunct="1">
              <a:buFont typeface="Arial" pitchFamily="34" charset="0"/>
              <a:buChar char="•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776908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3" orient="horz" pos="282">
          <p15:clr>
            <a:srgbClr val="FBAE40"/>
          </p15:clr>
        </p15:guide>
        <p15:guide id="24" orient="horz" pos="3150">
          <p15:clr>
            <a:srgbClr val="FBAE40"/>
          </p15:clr>
        </p15:guide>
        <p15:guide id="25" orient="horz" pos="690">
          <p15:clr>
            <a:srgbClr val="FBAE40"/>
          </p15:clr>
        </p15:guide>
        <p15:guide id="26" orient="horz" pos="894">
          <p15:clr>
            <a:srgbClr val="FBAE40"/>
          </p15:clr>
        </p15:guide>
        <p15:guide id="27" orient="horz" pos="255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81B82292-8AF2-4EE1-90BD-12581586030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68313" y="3943350"/>
            <a:ext cx="8207375" cy="447675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3200" b="0">
                <a:latin typeface="+mj-lt"/>
              </a:defRPr>
            </a:lvl1pPr>
          </a:lstStyle>
          <a:p>
            <a:pPr lvl="0"/>
            <a:r>
              <a:rPr lang="de-DE" dirty="0"/>
              <a:t>Vielen Dank für Ihre Aufmerksamkeit!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7121927E-5D27-4DA4-91BE-50EAE7ABB6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4410312"/>
            <a:ext cx="8207374" cy="35083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2200" i="0" spc="0" baseline="0"/>
            </a:lvl1pPr>
          </a:lstStyle>
          <a:p>
            <a:pPr lvl="0"/>
            <a:r>
              <a:rPr lang="de-DE" dirty="0"/>
              <a:t>Prof. Dr. Mustermann</a:t>
            </a:r>
          </a:p>
        </p:txBody>
      </p:sp>
    </p:spTree>
    <p:extLst>
      <p:ext uri="{BB962C8B-B14F-4D97-AF65-F5344CB8AC3E}">
        <p14:creationId xmlns:p14="http://schemas.microsoft.com/office/powerpoint/2010/main" val="2796292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>
            <a:extLst>
              <a:ext uri="{FF2B5EF4-FFF2-40B4-BE49-F238E27FC236}">
                <a16:creationId xmlns:a16="http://schemas.microsoft.com/office/drawing/2014/main" id="{0668A02D-DFF2-42B1-B020-E80114A2C164}"/>
              </a:ext>
            </a:extLst>
          </p:cNvPr>
          <p:cNvSpPr/>
          <p:nvPr userDrawn="1"/>
        </p:nvSpPr>
        <p:spPr>
          <a:xfrm>
            <a:off x="-1" y="3001788"/>
            <a:ext cx="9144000" cy="21417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99A307A5-F3BD-449F-A720-99606ECBF1AE}"/>
              </a:ext>
            </a:extLst>
          </p:cNvPr>
          <p:cNvSpPr/>
          <p:nvPr userDrawn="1"/>
        </p:nvSpPr>
        <p:spPr>
          <a:xfrm flipV="1">
            <a:off x="-1" y="2970213"/>
            <a:ext cx="4590000" cy="792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E0A91951-814D-4494-BDFC-29391A6A7ED9}"/>
              </a:ext>
            </a:extLst>
          </p:cNvPr>
          <p:cNvPicPr preferRelativeResize="0"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2970213"/>
            <a:ext cx="4572000" cy="7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66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800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5465" userDrawn="1">
          <p15:clr>
            <a:srgbClr val="F26B43"/>
          </p15:clr>
        </p15:guide>
        <p15:guide id="3" pos="295" userDrawn="1">
          <p15:clr>
            <a:srgbClr val="F26B43"/>
          </p15:clr>
        </p15:guide>
        <p15:guide id="4" orient="horz" pos="2958" userDrawn="1">
          <p15:clr>
            <a:srgbClr val="F26B43"/>
          </p15:clr>
        </p15:guide>
        <p15:guide id="5" orient="horz" pos="2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9144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52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8" r:id="rId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800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880">
          <p15:clr>
            <a:srgbClr val="F26B43"/>
          </p15:clr>
        </p15:guide>
        <p15:guide id="3" pos="3170">
          <p15:clr>
            <a:srgbClr val="F26B43"/>
          </p15:clr>
        </p15:guide>
        <p15:guide id="4" pos="3459">
          <p15:clr>
            <a:srgbClr val="F26B43"/>
          </p15:clr>
        </p15:guide>
        <p15:guide id="5" pos="3746">
          <p15:clr>
            <a:srgbClr val="F26B43"/>
          </p15:clr>
        </p15:guide>
        <p15:guide id="6" pos="4035">
          <p15:clr>
            <a:srgbClr val="F26B43"/>
          </p15:clr>
        </p15:guide>
        <p15:guide id="7" pos="4323">
          <p15:clr>
            <a:srgbClr val="F26B43"/>
          </p15:clr>
        </p15:guide>
        <p15:guide id="8" pos="4611">
          <p15:clr>
            <a:srgbClr val="F26B43"/>
          </p15:clr>
        </p15:guide>
        <p15:guide id="9" pos="4899">
          <p15:clr>
            <a:srgbClr val="F26B43"/>
          </p15:clr>
        </p15:guide>
        <p15:guide id="10" pos="5187">
          <p15:clr>
            <a:srgbClr val="F26B43"/>
          </p15:clr>
        </p15:guide>
        <p15:guide id="11" pos="5475">
          <p15:clr>
            <a:srgbClr val="F26B43"/>
          </p15:clr>
        </p15:guide>
        <p15:guide id="12" pos="2589">
          <p15:clr>
            <a:srgbClr val="F26B43"/>
          </p15:clr>
        </p15:guide>
        <p15:guide id="13" pos="2301">
          <p15:clr>
            <a:srgbClr val="F26B43"/>
          </p15:clr>
        </p15:guide>
        <p15:guide id="14" pos="2013">
          <p15:clr>
            <a:srgbClr val="F26B43"/>
          </p15:clr>
        </p15:guide>
        <p15:guide id="15" pos="1725">
          <p15:clr>
            <a:srgbClr val="F26B43"/>
          </p15:clr>
        </p15:guide>
        <p15:guide id="16" pos="1437">
          <p15:clr>
            <a:srgbClr val="F26B43"/>
          </p15:clr>
        </p15:guide>
        <p15:guide id="17" pos="1149">
          <p15:clr>
            <a:srgbClr val="F26B43"/>
          </p15:clr>
        </p15:guide>
        <p15:guide id="18" pos="862">
          <p15:clr>
            <a:srgbClr val="F26B43"/>
          </p15:clr>
        </p15:guide>
        <p15:guide id="19" pos="573">
          <p15:clr>
            <a:srgbClr val="F26B43"/>
          </p15:clr>
        </p15:guide>
        <p15:guide id="20" pos="28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>
            <a:extLst>
              <a:ext uri="{FF2B5EF4-FFF2-40B4-BE49-F238E27FC236}">
                <a16:creationId xmlns:a16="http://schemas.microsoft.com/office/drawing/2014/main" id="{0668A02D-DFF2-42B1-B020-E80114A2C164}"/>
              </a:ext>
            </a:extLst>
          </p:cNvPr>
          <p:cNvSpPr/>
          <p:nvPr userDrawn="1"/>
        </p:nvSpPr>
        <p:spPr>
          <a:xfrm>
            <a:off x="-1" y="3601863"/>
            <a:ext cx="9144000" cy="15416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99A307A5-F3BD-449F-A720-99606ECBF1AE}"/>
              </a:ext>
            </a:extLst>
          </p:cNvPr>
          <p:cNvSpPr/>
          <p:nvPr userDrawn="1"/>
        </p:nvSpPr>
        <p:spPr>
          <a:xfrm flipV="1">
            <a:off x="-1" y="3522663"/>
            <a:ext cx="4590000" cy="792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E0A91951-814D-4494-BDFC-29391A6A7ED9}"/>
              </a:ext>
            </a:extLst>
          </p:cNvPr>
          <p:cNvPicPr preferRelativeResize="0"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3522663"/>
            <a:ext cx="4572000" cy="79200"/>
          </a:xfrm>
          <a:prstGeom prst="rect">
            <a:avLst/>
          </a:prstGeom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A5BE7D61-1263-4ED2-9CBA-3F828FF445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4297" y="447675"/>
            <a:ext cx="1568856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242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800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5465">
          <p15:clr>
            <a:srgbClr val="F26B43"/>
          </p15:clr>
        </p15:guide>
        <p15:guide id="3" pos="295">
          <p15:clr>
            <a:srgbClr val="F26B43"/>
          </p15:clr>
        </p15:guide>
        <p15:guide id="4" orient="horz" pos="2958">
          <p15:clr>
            <a:srgbClr val="F26B43"/>
          </p15:clr>
        </p15:guide>
        <p15:guide id="5" orient="horz" pos="28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4D67665D-A8B7-4916-8278-DA9462A0A3E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46134" y="4132634"/>
            <a:ext cx="8207375" cy="447675"/>
          </a:xfrm>
        </p:spPr>
        <p:txBody>
          <a:bodyPr/>
          <a:lstStyle/>
          <a:p>
            <a:r>
              <a:rPr lang="de-DE" sz="2400" b="0" dirty="0"/>
              <a:t>Interactive Spin-State </a:t>
            </a:r>
            <a:r>
              <a:rPr lang="de-DE" sz="2400" b="0" dirty="0" err="1"/>
              <a:t>Switching</a:t>
            </a:r>
            <a:endParaRPr lang="de-DE" sz="2400" b="0" dirty="0"/>
          </a:p>
          <a:p>
            <a:r>
              <a:rPr lang="de-DE" sz="2400" dirty="0"/>
              <a:t> </a:t>
            </a:r>
            <a:r>
              <a:rPr lang="de-DE" sz="2400" b="0" dirty="0"/>
              <a:t>Interaktives Schalten von Spinzuständen</a:t>
            </a:r>
          </a:p>
          <a:p>
            <a:endParaRPr lang="de-DE" sz="2400" b="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4C73EBB-989E-6713-8E83-B0C341334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2372" y="53504"/>
            <a:ext cx="5070070" cy="2855947"/>
          </a:xfrm>
          <a:prstGeom prst="rect">
            <a:avLst/>
          </a:prstGeom>
        </p:spPr>
      </p:pic>
      <p:sp>
        <p:nvSpPr>
          <p:cNvPr id="5" name="Inhaltsplatzhalter 9">
            <a:extLst>
              <a:ext uri="{FF2B5EF4-FFF2-40B4-BE49-F238E27FC236}">
                <a16:creationId xmlns:a16="http://schemas.microsoft.com/office/drawing/2014/main" id="{171D0AEC-0EDB-EBEF-361B-C7651DC1C9D1}"/>
              </a:ext>
            </a:extLst>
          </p:cNvPr>
          <p:cNvSpPr txBox="1">
            <a:spLocks/>
          </p:cNvSpPr>
          <p:nvPr/>
        </p:nvSpPr>
        <p:spPr>
          <a:xfrm>
            <a:off x="-316843" y="4132633"/>
            <a:ext cx="2130594" cy="447675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3200" b="0" kern="1200">
                <a:solidFill>
                  <a:schemeClr val="tx1"/>
                </a:solidFill>
                <a:latin typeface="+mj-lt"/>
                <a:ea typeface="Roboto Condensed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1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/>
              <a:t>SPP 2491</a:t>
            </a:r>
          </a:p>
          <a:p>
            <a:r>
              <a:rPr lang="de-DE" sz="2400" dirty="0"/>
              <a:t>ISS</a:t>
            </a:r>
          </a:p>
          <a:p>
            <a:endParaRPr lang="de-DE" sz="2400" dirty="0"/>
          </a:p>
        </p:txBody>
      </p:sp>
      <p:sp>
        <p:nvSpPr>
          <p:cNvPr id="3" name="Inhaltsplatzhalter 9">
            <a:extLst>
              <a:ext uri="{FF2B5EF4-FFF2-40B4-BE49-F238E27FC236}">
                <a16:creationId xmlns:a16="http://schemas.microsoft.com/office/drawing/2014/main" id="{541F0126-99E4-A1DB-DF67-F507BED0C56C}"/>
              </a:ext>
            </a:extLst>
          </p:cNvPr>
          <p:cNvSpPr txBox="1">
            <a:spLocks/>
          </p:cNvSpPr>
          <p:nvPr/>
        </p:nvSpPr>
        <p:spPr>
          <a:xfrm>
            <a:off x="361441" y="112455"/>
            <a:ext cx="3887357" cy="136902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3200" b="0" kern="1200">
                <a:solidFill>
                  <a:schemeClr val="tx1"/>
                </a:solidFill>
                <a:latin typeface="+mj-lt"/>
                <a:ea typeface="Roboto Condensed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1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2400" dirty="0"/>
              <a:t>2</a:t>
            </a:r>
            <a:r>
              <a:rPr lang="de-DE" sz="2400" baseline="30000" dirty="0"/>
              <a:t>nd </a:t>
            </a:r>
            <a:r>
              <a:rPr lang="de-DE" sz="2400" dirty="0"/>
              <a:t>Round Table</a:t>
            </a:r>
          </a:p>
          <a:p>
            <a:pPr algn="l"/>
            <a:r>
              <a:rPr lang="de-DE" sz="2400" dirty="0"/>
              <a:t>11.07.2024</a:t>
            </a:r>
          </a:p>
        </p:txBody>
      </p:sp>
    </p:spTree>
    <p:extLst>
      <p:ext uri="{BB962C8B-B14F-4D97-AF65-F5344CB8AC3E}">
        <p14:creationId xmlns:p14="http://schemas.microsoft.com/office/powerpoint/2010/main" val="3628796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71AD577-0745-430E-A382-84DD4DC64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69F98F-435D-4ABB-AE40-FA29924267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681234-D78A-45DE-B8D7-1D67513E9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Research at AG Weber, University of Jena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7240714B-BC71-8088-7FC4-D081CDE2B0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98" y="1159024"/>
            <a:ext cx="7151872" cy="317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244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71AD577-0745-430E-A382-84DD4DC64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69F98F-435D-4ABB-AE40-FA29924267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681234-D78A-45DE-B8D7-1D67513E9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Project </a:t>
            </a:r>
            <a:r>
              <a:rPr lang="de-DE" dirty="0" err="1"/>
              <a:t>idea</a:t>
            </a:r>
            <a:r>
              <a:rPr lang="de-DE" dirty="0"/>
              <a:t>, </a:t>
            </a:r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work</a:t>
            </a:r>
            <a:endParaRPr lang="de-DE" dirty="0"/>
          </a:p>
        </p:txBody>
      </p:sp>
      <p:sp>
        <p:nvSpPr>
          <p:cNvPr id="5" name="Textplatzhalter 6">
            <a:extLst>
              <a:ext uri="{FF2B5EF4-FFF2-40B4-BE49-F238E27FC236}">
                <a16:creationId xmlns:a16="http://schemas.microsoft.com/office/drawing/2014/main" id="{96A5F819-4DD0-5931-BCC2-BCFBF1312E8E}"/>
              </a:ext>
            </a:extLst>
          </p:cNvPr>
          <p:cNvSpPr txBox="1">
            <a:spLocks/>
          </p:cNvSpPr>
          <p:nvPr/>
        </p:nvSpPr>
        <p:spPr>
          <a:xfrm>
            <a:off x="368896" y="1226222"/>
            <a:ext cx="8207067" cy="14157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lang="de-DE" sz="1000" i="1" kern="12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1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Influence of the spin state on the emission properties of the ligand vs. excitation of the luminescent ligand component to cause or influence spin switching </a:t>
            </a:r>
            <a:endParaRPr lang="de-DE" sz="1800" dirty="0">
              <a:latin typeface="Calibri" panose="020F050202020403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6070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71AD577-0745-430E-A382-84DD4DC64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69F98F-435D-4ABB-AE40-FA29924267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681234-D78A-45DE-B8D7-1D67513E9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Collaborations</a:t>
            </a:r>
            <a:r>
              <a:rPr lang="de-DE" dirty="0"/>
              <a:t> 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CEA19B9-3E31-470C-B1E4-A3D745DC8B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2437" y="1162688"/>
            <a:ext cx="3707389" cy="295275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provide</a:t>
            </a:r>
            <a:r>
              <a:rPr lang="de-DE" dirty="0"/>
              <a:t>:</a:t>
            </a:r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2000" dirty="0" err="1"/>
              <a:t>Switchable</a:t>
            </a:r>
            <a:r>
              <a:rPr lang="de-DE" sz="2000" dirty="0"/>
              <a:t> </a:t>
            </a:r>
            <a:r>
              <a:rPr lang="de-DE" sz="2000" dirty="0" err="1"/>
              <a:t>complexes</a:t>
            </a:r>
            <a:endParaRPr lang="de-DE" sz="2000" dirty="0"/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2000" dirty="0" err="1"/>
              <a:t>Luminecent</a:t>
            </a:r>
            <a:r>
              <a:rPr lang="de-DE" sz="2000" dirty="0"/>
              <a:t> </a:t>
            </a:r>
            <a:r>
              <a:rPr lang="de-DE" sz="2000" dirty="0" err="1"/>
              <a:t>ligands</a:t>
            </a:r>
            <a:endParaRPr lang="de-DE" sz="2000" dirty="0"/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2000" dirty="0" err="1"/>
              <a:t>Complexes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surface</a:t>
            </a:r>
            <a:r>
              <a:rPr lang="de-DE" sz="2000" dirty="0"/>
              <a:t> </a:t>
            </a:r>
            <a:r>
              <a:rPr lang="de-DE" sz="2000" dirty="0" err="1"/>
              <a:t>deposition</a:t>
            </a:r>
            <a:endParaRPr lang="de-DE" sz="2000" dirty="0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20F231EB-1C25-120B-7F41-01B86898B876}"/>
              </a:ext>
            </a:extLst>
          </p:cNvPr>
          <p:cNvSpPr txBox="1">
            <a:spLocks/>
          </p:cNvSpPr>
          <p:nvPr/>
        </p:nvSpPr>
        <p:spPr>
          <a:xfrm>
            <a:off x="4984174" y="1265093"/>
            <a:ext cx="3707389" cy="29527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22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1pPr>
            <a:lvl2pPr marL="432000" indent="-2160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2pPr>
            <a:lvl3pPr marL="684000" indent="-2160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Roboto Condensed" pitchFamily="2" charset="0"/>
                <a:ea typeface="Roboto Condensed" pitchFamily="2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2"/>
              </a:buClr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missing</a:t>
            </a:r>
            <a:r>
              <a:rPr lang="de-DE" dirty="0"/>
              <a:t>:</a:t>
            </a:r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2000" dirty="0"/>
              <a:t>Time-</a:t>
            </a:r>
            <a:r>
              <a:rPr lang="de-DE" sz="2000" dirty="0" err="1"/>
              <a:t>resolved</a:t>
            </a:r>
            <a:r>
              <a:rPr lang="de-DE" sz="2000" dirty="0"/>
              <a:t> </a:t>
            </a:r>
            <a:r>
              <a:rPr lang="de-DE" sz="2000" dirty="0" err="1"/>
              <a:t>spectroscopy</a:t>
            </a:r>
            <a:r>
              <a:rPr lang="de-DE" sz="2000" dirty="0"/>
              <a:t> and </a:t>
            </a:r>
            <a:r>
              <a:rPr lang="de-DE" sz="2000" dirty="0" err="1"/>
              <a:t>diffraction</a:t>
            </a:r>
            <a:endParaRPr lang="de-DE" sz="2000" dirty="0"/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sz="2000" dirty="0" err="1"/>
              <a:t>Characterization</a:t>
            </a:r>
            <a:r>
              <a:rPr lang="de-DE" sz="2000" dirty="0"/>
              <a:t> on </a:t>
            </a:r>
            <a:r>
              <a:rPr lang="de-DE" sz="2000" dirty="0" err="1"/>
              <a:t>surface</a:t>
            </a:r>
            <a:endParaRPr lang="de-DE" sz="2000" dirty="0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2984274-384A-3B72-8279-717DA7859182}"/>
              </a:ext>
            </a:extLst>
          </p:cNvPr>
          <p:cNvSpPr/>
          <p:nvPr/>
        </p:nvSpPr>
        <p:spPr>
          <a:xfrm>
            <a:off x="270168" y="1032393"/>
            <a:ext cx="3986646" cy="3227879"/>
          </a:xfrm>
          <a:prstGeom prst="round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125AE477-185B-C511-51EA-95DF66AD0F1A}"/>
              </a:ext>
            </a:extLst>
          </p:cNvPr>
          <p:cNvSpPr/>
          <p:nvPr/>
        </p:nvSpPr>
        <p:spPr>
          <a:xfrm>
            <a:off x="4764666" y="1019179"/>
            <a:ext cx="3986646" cy="3227879"/>
          </a:xfrm>
          <a:prstGeom prst="round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0622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69F98F-435D-4ABB-AE40-FA29924267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12B1CC0-AB88-41D6-9E51-D06D83F5F6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E0100F76-8DA5-422A-878F-EDDD109F12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301072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| Titelfolie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Jena_Hausschrift_Roboto">
      <a:majorFont>
        <a:latin typeface="Roboto Serif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Master | Inhaltseiten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Jena_Hausschrift_Roboto">
      <a:majorFont>
        <a:latin typeface="Roboto Serif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Master | Schlussfolie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Jena_Hausschrift_Roboto">
      <a:majorFont>
        <a:latin typeface="Roboto Serif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</Words>
  <Application>Microsoft Office PowerPoint</Application>
  <PresentationFormat>Bildschirmpräsentation (16:9)</PresentationFormat>
  <Paragraphs>21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Calibri</vt:lpstr>
      <vt:lpstr>Arial</vt:lpstr>
      <vt:lpstr>Roboto Condensed</vt:lpstr>
      <vt:lpstr>Roboto Serif</vt:lpstr>
      <vt:lpstr>Master | Titelfolie</vt:lpstr>
      <vt:lpstr>Master | Inhaltseiten</vt:lpstr>
      <vt:lpstr>Master | Schlussfolie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FSU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Liana Franke</dc:creator>
  <cp:lastModifiedBy>Birgit Weber</cp:lastModifiedBy>
  <cp:revision>529</cp:revision>
  <cp:lastPrinted>2017-04-12T09:06:57Z</cp:lastPrinted>
  <dcterms:created xsi:type="dcterms:W3CDTF">2017-03-23T10:34:48Z</dcterms:created>
  <dcterms:modified xsi:type="dcterms:W3CDTF">2024-06-25T18:53:02Z</dcterms:modified>
</cp:coreProperties>
</file>